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00BF9-69AF-4B2C-9958-6F06C3AA64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EA2A9-8E18-4258-B065-DEEBBD38C5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D30B3-2BEF-41C9-963A-E52BBE395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CC47E-214E-4777-869E-EF3CC7FF8E56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EEF8D0-8C9D-422B-ADD4-2C00AB283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6F141-1862-4D61-9BB8-BA0D59745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5BFB-E5E7-4576-A3C1-876D5BAB3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30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C41AA-E297-4761-82DA-160B6628E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67BA27-11DD-40E5-9A2C-C10431118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F53AF-4D03-42A1-917B-DADF5A3E6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CC47E-214E-4777-869E-EF3CC7FF8E56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57CE11-1C5D-49A8-96DB-C4BD0CEF6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394F0-7764-4088-9E55-02C8E78F1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5BFB-E5E7-4576-A3C1-876D5BAB3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20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CD7D96-766B-4CAB-BED1-5827F550F8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5B5FA9-46B6-4739-A271-4136E7CF7A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615D0-F0F2-496C-8C67-45210FFF2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CC47E-214E-4777-869E-EF3CC7FF8E56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2DA2D2-3126-469A-898D-68FF2D28D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92452-988A-4EF7-B8E9-3B6D3BC89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5BFB-E5E7-4576-A3C1-876D5BAB3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733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970BF-F5B2-4FE3-A1B4-8F4F58CEA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F0DB5-ADDF-4EAD-AA5E-9950D8050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C115CD-41BD-42B4-A173-AFE886247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CC47E-214E-4777-869E-EF3CC7FF8E56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F6C06-77A4-4926-B656-4919CAB2B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57968E-EC65-4AC0-8A38-3AA07D8F4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5BFB-E5E7-4576-A3C1-876D5BAB3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33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05A28-FF73-4EAC-86AF-05B420007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B222E1-B8EF-4051-9425-2256F4F6C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F5AC85-A8B1-411B-983F-3974CBC6A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CC47E-214E-4777-869E-EF3CC7FF8E56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941E7-428C-445F-9F7B-CCA5EDA21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05919-A542-4C10-9794-76B4BBA5F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5BFB-E5E7-4576-A3C1-876D5BAB3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133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24930-5224-4920-97CD-314513DA7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A34E6-41F9-4B6E-8A69-3B464E7D7A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A96DFC-FFF1-4987-A06A-D75D2D6C5C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1BADEB-B614-4188-B2B4-9B2A07D30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CC47E-214E-4777-869E-EF3CC7FF8E56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3930C-07F0-4F92-9D76-2FDB7A132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E32904-CE07-4E53-BA0C-997B5CB1C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5BFB-E5E7-4576-A3C1-876D5BAB3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27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93E82-0192-41DE-AE94-CDFD574A3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4648FD-AC79-4D28-9F4C-F9F41E367E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D3EE11-A66D-41C4-A866-7662C24657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8EB49C-EA4F-4D88-BF4B-DA0FEEDE39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DF62E2-402F-4FE4-A2B2-F1DDAA2D98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406A72-B913-457F-B757-45C80B3ED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CC47E-214E-4777-869E-EF3CC7FF8E56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E7FD4A-B8E9-493A-B193-1AAABF043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D8DA78-B17C-4666-B2FF-43C8EA08D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5BFB-E5E7-4576-A3C1-876D5BAB3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715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6D060-3D97-43A5-9E6E-E7078A838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79BE5E-CC7E-4F80-B277-C8FD50889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CC47E-214E-4777-869E-EF3CC7FF8E56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19DB79-AFAB-4A93-AAA2-0A7ED7F2D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E4F685-9B1E-4FC6-943B-BDA036CE4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5BFB-E5E7-4576-A3C1-876D5BAB3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9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CBA742-26D0-4F01-9C15-CC25A2BEE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CC47E-214E-4777-869E-EF3CC7FF8E56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A2615F-A529-460F-A9DE-607CEE279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75F970-74A0-41A9-A8F0-1426643B8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5BFB-E5E7-4576-A3C1-876D5BAB3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99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33107-6261-4389-BC81-B2660B09C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7344A-EA76-44D7-837A-20C5826B4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765741-0ADA-4E73-AE41-BFF2DB7364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0F22E2-F6B6-45A2-8533-989E454D4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CC47E-214E-4777-869E-EF3CC7FF8E56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28CA0D-46CD-4755-BD37-0F9341C49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0998F-2465-4914-B063-35B8C5EDB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5BFB-E5E7-4576-A3C1-876D5BAB3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4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862D1-F8EA-49EB-824D-03E5CF66B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77B7DB-231C-4FF6-B295-14983F45EF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A792BA-B908-4239-A035-3DA03F71A9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1FFC48-BB72-4CE7-AC22-410745B7A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CC47E-214E-4777-869E-EF3CC7FF8E56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0C16D7-088E-4B6C-9251-79639DC05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9A64B8-1730-4EB3-8261-42FC9DFD7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5BFB-E5E7-4576-A3C1-876D5BAB3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847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3EB7A2-E3FE-424E-A39F-5D7D73F39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69315C-A8DB-4884-A24D-DE4D42DFA8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56890-B60F-4A98-9E08-5BA0BFEC39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CC47E-214E-4777-869E-EF3CC7FF8E56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B7E6B-7A04-43D6-910B-D2B8707CF7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C56726-AB6E-49F9-B454-AFBC3B63AB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25BFB-E5E7-4576-A3C1-876D5BAB3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978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microsoft.com/office/2007/relationships/hdphoto" Target="../media/hdphoto2.wdp"/><Relationship Id="rId11" Type="http://schemas.microsoft.com/office/2007/relationships/hdphoto" Target="../media/hdphoto4.wdp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microsoft.com/office/2007/relationships/hdphoto" Target="../media/hdphoto1.wdp"/><Relationship Id="rId9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87"/>
          <p:cNvSpPr/>
          <p:nvPr/>
        </p:nvSpPr>
        <p:spPr>
          <a:xfrm>
            <a:off x="9267905" y="0"/>
            <a:ext cx="2924095" cy="2812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BDA9E4C7-7463-1140-A7AB-1BD253A72FF9}"/>
              </a:ext>
            </a:extLst>
          </p:cNvPr>
          <p:cNvSpPr/>
          <p:nvPr/>
        </p:nvSpPr>
        <p:spPr>
          <a:xfrm>
            <a:off x="2768650" y="5869518"/>
            <a:ext cx="6295451" cy="609318"/>
          </a:xfrm>
          <a:prstGeom prst="roundRect">
            <a:avLst>
              <a:gd name="adj" fmla="val 24334"/>
            </a:avLst>
          </a:prstGeom>
          <a:noFill/>
          <a:ln w="19050">
            <a:solidFill>
              <a:schemeClr val="accent1"/>
            </a:solidFill>
          </a:ln>
        </p:spPr>
        <p:txBody>
          <a:bodyPr wrap="square" rIns="548640">
            <a:spAutoFit/>
          </a:bodyPr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548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We</a:t>
            </a:r>
            <a:r>
              <a:rPr kumimoji="0" lang="en-US" sz="1067" b="1" i="0" u="none" strike="noStrike" kern="1200" cap="none" spc="0" normalizeH="0" baseline="0" noProof="0" dirty="0">
                <a:ln>
                  <a:noFill/>
                </a:ln>
                <a:solidFill>
                  <a:srgbClr val="00548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548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can connect with many Benefit Administrative platforms.</a:t>
            </a:r>
            <a:endParaRPr kumimoji="0" lang="en-US" sz="1067" b="0" i="0" u="none" strike="noStrike" kern="1200" cap="none" spc="0" normalizeH="0" baseline="0" noProof="0" dirty="0">
              <a:ln>
                <a:noFill/>
              </a:ln>
              <a:solidFill>
                <a:srgbClr val="00548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67" b="1" i="1" u="none" strike="noStrike" kern="1200" cap="none" spc="0" normalizeH="0" baseline="0" noProof="0" dirty="0">
                <a:ln>
                  <a:noFill/>
                </a:ln>
                <a:solidFill>
                  <a:srgbClr val="00548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For full details on platform availability, contact your Sun Life sales rep. 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C67ACA4-90F7-404B-9908-304D5D6F0A44}"/>
              </a:ext>
            </a:extLst>
          </p:cNvPr>
          <p:cNvCxnSpPr/>
          <p:nvPr/>
        </p:nvCxnSpPr>
        <p:spPr>
          <a:xfrm>
            <a:off x="0" y="5235102"/>
            <a:ext cx="11931588" cy="0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380" y="81167"/>
            <a:ext cx="10882597" cy="1304544"/>
          </a:xfrm>
        </p:spPr>
        <p:txBody>
          <a:bodyPr/>
          <a:lstStyle/>
          <a:p>
            <a:pPr lvl="0">
              <a:defRPr/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API connectivity for real-time data exchange</a:t>
            </a:r>
          </a:p>
        </p:txBody>
      </p:sp>
      <p:sp>
        <p:nvSpPr>
          <p:cNvPr id="4" name="Rectangle: Top Corners Rounded 44">
            <a:extLst>
              <a:ext uri="{FF2B5EF4-FFF2-40B4-BE49-F238E27FC236}">
                <a16:creationId xmlns:a16="http://schemas.microsoft.com/office/drawing/2014/main" id="{97FA63CB-8438-6845-88F8-0A753737F760}"/>
              </a:ext>
            </a:extLst>
          </p:cNvPr>
          <p:cNvSpPr/>
          <p:nvPr/>
        </p:nvSpPr>
        <p:spPr>
          <a:xfrm>
            <a:off x="290509" y="1385711"/>
            <a:ext cx="2178371" cy="1666007"/>
          </a:xfrm>
          <a:prstGeom prst="roundRect">
            <a:avLst>
              <a:gd name="adj" fmla="val 9827"/>
            </a:avLst>
          </a:prstGeom>
          <a:solidFill>
            <a:srgbClr val="004C6C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F5DDE2-C380-2B46-99D0-B2C07E936114}"/>
              </a:ext>
            </a:extLst>
          </p:cNvPr>
          <p:cNvSpPr txBox="1"/>
          <p:nvPr/>
        </p:nvSpPr>
        <p:spPr>
          <a:xfrm>
            <a:off x="451578" y="2235253"/>
            <a:ext cx="1856232" cy="21800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354" rtl="0" eaLnBrk="1" fontAlgn="auto" latinLnBrk="0" hangingPunct="1">
              <a:lnSpc>
                <a:spcPts val="1733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Plan setup</a:t>
            </a:r>
          </a:p>
        </p:txBody>
      </p:sp>
      <p:sp>
        <p:nvSpPr>
          <p:cNvPr id="21" name="Rectangle: Top Corners Rounded 44">
            <a:extLst>
              <a:ext uri="{FF2B5EF4-FFF2-40B4-BE49-F238E27FC236}">
                <a16:creationId xmlns:a16="http://schemas.microsoft.com/office/drawing/2014/main" id="{97FA63CB-8438-6845-88F8-0A753737F760}"/>
              </a:ext>
            </a:extLst>
          </p:cNvPr>
          <p:cNvSpPr/>
          <p:nvPr/>
        </p:nvSpPr>
        <p:spPr>
          <a:xfrm>
            <a:off x="290509" y="3059063"/>
            <a:ext cx="2178371" cy="1666007"/>
          </a:xfrm>
          <a:prstGeom prst="roundRect">
            <a:avLst>
              <a:gd name="adj" fmla="val 9827"/>
            </a:avLst>
          </a:prstGeom>
          <a:solidFill>
            <a:schemeClr val="bg1"/>
          </a:solidFill>
          <a:ln w="28575">
            <a:solidFill>
              <a:srgbClr val="004C6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0F5DDE2-C380-2B46-99D0-B2C07E936114}"/>
              </a:ext>
            </a:extLst>
          </p:cNvPr>
          <p:cNvSpPr txBox="1"/>
          <p:nvPr/>
        </p:nvSpPr>
        <p:spPr>
          <a:xfrm>
            <a:off x="506428" y="3302803"/>
            <a:ext cx="1754731" cy="101566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384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Eliminates manual and complex set up of benefit plans in Benefit Admin systems, reducing set-up time and eliminating errors ex. billing, claims, calls to support.  </a:t>
            </a:r>
          </a:p>
        </p:txBody>
      </p:sp>
      <p:sp>
        <p:nvSpPr>
          <p:cNvPr id="28" name="Rectangle: Top Corners Rounded 44">
            <a:extLst>
              <a:ext uri="{FF2B5EF4-FFF2-40B4-BE49-F238E27FC236}">
                <a16:creationId xmlns:a16="http://schemas.microsoft.com/office/drawing/2014/main" id="{97FA63CB-8438-6845-88F8-0A753737F760}"/>
              </a:ext>
            </a:extLst>
          </p:cNvPr>
          <p:cNvSpPr/>
          <p:nvPr/>
        </p:nvSpPr>
        <p:spPr>
          <a:xfrm>
            <a:off x="2607582" y="1385711"/>
            <a:ext cx="2178371" cy="1666007"/>
          </a:xfrm>
          <a:prstGeom prst="roundRect">
            <a:avLst>
              <a:gd name="adj" fmla="val 9827"/>
            </a:avLst>
          </a:prstGeom>
          <a:solidFill>
            <a:srgbClr val="00548B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0F5DDE2-C380-2B46-99D0-B2C07E936114}"/>
              </a:ext>
            </a:extLst>
          </p:cNvPr>
          <p:cNvSpPr txBox="1"/>
          <p:nvPr/>
        </p:nvSpPr>
        <p:spPr>
          <a:xfrm>
            <a:off x="2768651" y="2235253"/>
            <a:ext cx="1856232" cy="43601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354" rtl="0" eaLnBrk="1" fontAlgn="auto" latinLnBrk="0" hangingPunct="1">
              <a:lnSpc>
                <a:spcPts val="1733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Real-time eligibility 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data exchange</a:t>
            </a:r>
          </a:p>
        </p:txBody>
      </p:sp>
      <p:sp>
        <p:nvSpPr>
          <p:cNvPr id="30" name="Rectangle: Top Corners Rounded 44">
            <a:extLst>
              <a:ext uri="{FF2B5EF4-FFF2-40B4-BE49-F238E27FC236}">
                <a16:creationId xmlns:a16="http://schemas.microsoft.com/office/drawing/2014/main" id="{97FA63CB-8438-6845-88F8-0A753737F760}"/>
              </a:ext>
            </a:extLst>
          </p:cNvPr>
          <p:cNvSpPr/>
          <p:nvPr/>
        </p:nvSpPr>
        <p:spPr>
          <a:xfrm>
            <a:off x="2607582" y="3059063"/>
            <a:ext cx="2178371" cy="1666007"/>
          </a:xfrm>
          <a:prstGeom prst="roundRect">
            <a:avLst>
              <a:gd name="adj" fmla="val 9827"/>
            </a:avLst>
          </a:prstGeom>
          <a:solidFill>
            <a:schemeClr val="bg1"/>
          </a:solidFill>
          <a:ln w="28575">
            <a:solidFill>
              <a:srgbClr val="00548B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0F5DDE2-C380-2B46-99D0-B2C07E936114}"/>
              </a:ext>
            </a:extLst>
          </p:cNvPr>
          <p:cNvSpPr txBox="1"/>
          <p:nvPr/>
        </p:nvSpPr>
        <p:spPr>
          <a:xfrm>
            <a:off x="2819401" y="3302803"/>
            <a:ext cx="1730763" cy="84638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384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Removes the need to manually send enrollment details while improving the speed, quality and accuracy of data.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3444782" y="4437751"/>
            <a:ext cx="503970" cy="503970"/>
            <a:chOff x="3444782" y="3326992"/>
            <a:chExt cx="503970" cy="503970"/>
          </a:xfrm>
        </p:grpSpPr>
        <p:sp>
          <p:nvSpPr>
            <p:cNvPr id="32" name="Oval 31"/>
            <p:cNvSpPr/>
            <p:nvPr/>
          </p:nvSpPr>
          <p:spPr>
            <a:xfrm>
              <a:off x="3444782" y="3326992"/>
              <a:ext cx="503970" cy="503970"/>
            </a:xfrm>
            <a:prstGeom prst="ellipse">
              <a:avLst/>
            </a:prstGeom>
            <a:solidFill>
              <a:srgbClr val="00548B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34" name="Picture 3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131" t="36185" r="33282" b="38817"/>
            <a:stretch/>
          </p:blipFill>
          <p:spPr>
            <a:xfrm>
              <a:off x="3507137" y="3437773"/>
              <a:ext cx="387460" cy="295353"/>
            </a:xfrm>
            <a:prstGeom prst="rect">
              <a:avLst/>
            </a:prstGeom>
          </p:spPr>
        </p:pic>
      </p:grpSp>
      <p:sp>
        <p:nvSpPr>
          <p:cNvPr id="35" name="Rectangle: Top Corners Rounded 44">
            <a:extLst>
              <a:ext uri="{FF2B5EF4-FFF2-40B4-BE49-F238E27FC236}">
                <a16:creationId xmlns:a16="http://schemas.microsoft.com/office/drawing/2014/main" id="{97FA63CB-8438-6845-88F8-0A753737F760}"/>
              </a:ext>
            </a:extLst>
          </p:cNvPr>
          <p:cNvSpPr/>
          <p:nvPr/>
        </p:nvSpPr>
        <p:spPr>
          <a:xfrm>
            <a:off x="4924654" y="1385711"/>
            <a:ext cx="2178371" cy="1666007"/>
          </a:xfrm>
          <a:prstGeom prst="roundRect">
            <a:avLst>
              <a:gd name="adj" fmla="val 9827"/>
            </a:avLst>
          </a:prstGeom>
          <a:solidFill>
            <a:srgbClr val="00A8E5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0F5DDE2-C380-2B46-99D0-B2C07E936114}"/>
              </a:ext>
            </a:extLst>
          </p:cNvPr>
          <p:cNvSpPr txBox="1"/>
          <p:nvPr/>
        </p:nvSpPr>
        <p:spPr>
          <a:xfrm>
            <a:off x="5085723" y="2235253"/>
            <a:ext cx="1856232" cy="21800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354" rtl="0" eaLnBrk="1" fontAlgn="auto" latinLnBrk="0" hangingPunct="1">
              <a:lnSpc>
                <a:spcPts val="1733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EOI</a:t>
            </a:r>
          </a:p>
        </p:txBody>
      </p:sp>
      <p:sp>
        <p:nvSpPr>
          <p:cNvPr id="37" name="Rectangle: Top Corners Rounded 44">
            <a:extLst>
              <a:ext uri="{FF2B5EF4-FFF2-40B4-BE49-F238E27FC236}">
                <a16:creationId xmlns:a16="http://schemas.microsoft.com/office/drawing/2014/main" id="{97FA63CB-8438-6845-88F8-0A753737F760}"/>
              </a:ext>
            </a:extLst>
          </p:cNvPr>
          <p:cNvSpPr/>
          <p:nvPr/>
        </p:nvSpPr>
        <p:spPr>
          <a:xfrm>
            <a:off x="4924654" y="3059063"/>
            <a:ext cx="2178371" cy="1666007"/>
          </a:xfrm>
          <a:prstGeom prst="roundRect">
            <a:avLst>
              <a:gd name="adj" fmla="val 9827"/>
            </a:avLst>
          </a:prstGeom>
          <a:solidFill>
            <a:schemeClr val="bg1"/>
          </a:solidFill>
          <a:ln w="28575">
            <a:solidFill>
              <a:srgbClr val="00A8E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0F5DDE2-C380-2B46-99D0-B2C07E936114}"/>
              </a:ext>
            </a:extLst>
          </p:cNvPr>
          <p:cNvSpPr txBox="1"/>
          <p:nvPr/>
        </p:nvSpPr>
        <p:spPr>
          <a:xfrm>
            <a:off x="4953989" y="3130942"/>
            <a:ext cx="2149035" cy="178510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3846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Employee experience:  </a:t>
            </a:r>
          </a:p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384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Simplifies the EOI application experience and removes the need to  manually send enrollment details.</a:t>
            </a:r>
          </a:p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384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Employer experience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3846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: 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3846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 </a:t>
            </a:r>
          </a:p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3846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Eliminates certification of coverages, updates EOI decisions in real-time, and generates automatic communications</a:t>
            </a:r>
          </a:p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3846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3846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5761854" y="4437751"/>
            <a:ext cx="503970" cy="503970"/>
            <a:chOff x="5761854" y="3326992"/>
            <a:chExt cx="503970" cy="503970"/>
          </a:xfrm>
        </p:grpSpPr>
        <p:sp>
          <p:nvSpPr>
            <p:cNvPr id="39" name="Oval 38"/>
            <p:cNvSpPr/>
            <p:nvPr/>
          </p:nvSpPr>
          <p:spPr>
            <a:xfrm>
              <a:off x="5761854" y="3326992"/>
              <a:ext cx="503970" cy="503970"/>
            </a:xfrm>
            <a:prstGeom prst="ellipse">
              <a:avLst/>
            </a:prstGeom>
            <a:solidFill>
              <a:srgbClr val="00A8E5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41" name="Picture 40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131" t="36185" r="33282" b="38817"/>
            <a:stretch/>
          </p:blipFill>
          <p:spPr>
            <a:xfrm>
              <a:off x="5824209" y="3437773"/>
              <a:ext cx="387460" cy="295353"/>
            </a:xfrm>
            <a:prstGeom prst="rect">
              <a:avLst/>
            </a:prstGeom>
          </p:spPr>
        </p:pic>
      </p:grpSp>
      <p:sp>
        <p:nvSpPr>
          <p:cNvPr id="42" name="Rectangle: Top Corners Rounded 44">
            <a:extLst>
              <a:ext uri="{FF2B5EF4-FFF2-40B4-BE49-F238E27FC236}">
                <a16:creationId xmlns:a16="http://schemas.microsoft.com/office/drawing/2014/main" id="{97FA63CB-8438-6845-88F8-0A753737F760}"/>
              </a:ext>
            </a:extLst>
          </p:cNvPr>
          <p:cNvSpPr/>
          <p:nvPr/>
        </p:nvSpPr>
        <p:spPr>
          <a:xfrm>
            <a:off x="7250604" y="1385711"/>
            <a:ext cx="2178371" cy="1666007"/>
          </a:xfrm>
          <a:prstGeom prst="roundRect">
            <a:avLst>
              <a:gd name="adj" fmla="val 9827"/>
            </a:avLst>
          </a:prstGeom>
          <a:solidFill>
            <a:srgbClr val="00A5AD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0F5DDE2-C380-2B46-99D0-B2C07E936114}"/>
              </a:ext>
            </a:extLst>
          </p:cNvPr>
          <p:cNvSpPr txBox="1"/>
          <p:nvPr/>
        </p:nvSpPr>
        <p:spPr>
          <a:xfrm>
            <a:off x="7411673" y="2235253"/>
            <a:ext cx="1856232" cy="21800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354" rtl="0" eaLnBrk="1" fontAlgn="auto" latinLnBrk="0" hangingPunct="1">
              <a:lnSpc>
                <a:spcPts val="1733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Simplified self-billing</a:t>
            </a:r>
          </a:p>
        </p:txBody>
      </p:sp>
      <p:sp>
        <p:nvSpPr>
          <p:cNvPr id="44" name="Rectangle: Top Corners Rounded 44">
            <a:extLst>
              <a:ext uri="{FF2B5EF4-FFF2-40B4-BE49-F238E27FC236}">
                <a16:creationId xmlns:a16="http://schemas.microsoft.com/office/drawing/2014/main" id="{97FA63CB-8438-6845-88F8-0A753737F760}"/>
              </a:ext>
            </a:extLst>
          </p:cNvPr>
          <p:cNvSpPr/>
          <p:nvPr/>
        </p:nvSpPr>
        <p:spPr>
          <a:xfrm>
            <a:off x="7250604" y="3059063"/>
            <a:ext cx="2178371" cy="1666007"/>
          </a:xfrm>
          <a:prstGeom prst="roundRect">
            <a:avLst>
              <a:gd name="adj" fmla="val 9827"/>
            </a:avLst>
          </a:prstGeom>
          <a:solidFill>
            <a:schemeClr val="bg1"/>
          </a:solidFill>
          <a:ln w="28575">
            <a:solidFill>
              <a:srgbClr val="00A5A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0F5DDE2-C380-2B46-99D0-B2C07E936114}"/>
              </a:ext>
            </a:extLst>
          </p:cNvPr>
          <p:cNvSpPr txBox="1"/>
          <p:nvPr/>
        </p:nvSpPr>
        <p:spPr>
          <a:xfrm>
            <a:off x="7411673" y="3302803"/>
            <a:ext cx="1856232" cy="84638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>
            <a:spAutoFit/>
          </a:bodyPr>
          <a:lstStyle/>
          <a:p>
            <a:pPr lvl="0" algn="ctr" defTabSz="914354">
              <a:defRPr/>
            </a:pPr>
            <a:r>
              <a:rPr lang="en-US" sz="1100" dirty="0">
                <a:solidFill>
                  <a:srgbClr val="00384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Generates bills accurately using real-time eligibility information. Removes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384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the need to send in calculated statements to be reconciled. </a:t>
            </a:r>
          </a:p>
        </p:txBody>
      </p:sp>
      <p:sp>
        <p:nvSpPr>
          <p:cNvPr id="49" name="Rectangle: Top Corners Rounded 44">
            <a:extLst>
              <a:ext uri="{FF2B5EF4-FFF2-40B4-BE49-F238E27FC236}">
                <a16:creationId xmlns:a16="http://schemas.microsoft.com/office/drawing/2014/main" id="{97FA63CB-8438-6845-88F8-0A753737F760}"/>
              </a:ext>
            </a:extLst>
          </p:cNvPr>
          <p:cNvSpPr/>
          <p:nvPr/>
        </p:nvSpPr>
        <p:spPr>
          <a:xfrm>
            <a:off x="9567676" y="1385711"/>
            <a:ext cx="2178371" cy="1666007"/>
          </a:xfrm>
          <a:prstGeom prst="roundRect">
            <a:avLst>
              <a:gd name="adj" fmla="val 9827"/>
            </a:avLst>
          </a:prstGeom>
          <a:solidFill>
            <a:srgbClr val="58B947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0F5DDE2-C380-2B46-99D0-B2C07E936114}"/>
              </a:ext>
            </a:extLst>
          </p:cNvPr>
          <p:cNvSpPr txBox="1"/>
          <p:nvPr/>
        </p:nvSpPr>
        <p:spPr>
          <a:xfrm>
            <a:off x="9728745" y="2235253"/>
            <a:ext cx="1856232" cy="21800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354" rtl="0" eaLnBrk="1" fontAlgn="auto" latinLnBrk="0" hangingPunct="1">
              <a:lnSpc>
                <a:spcPts val="1733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Claims/absence</a:t>
            </a:r>
          </a:p>
        </p:txBody>
      </p:sp>
      <p:sp>
        <p:nvSpPr>
          <p:cNvPr id="51" name="Rectangle: Top Corners Rounded 44">
            <a:extLst>
              <a:ext uri="{FF2B5EF4-FFF2-40B4-BE49-F238E27FC236}">
                <a16:creationId xmlns:a16="http://schemas.microsoft.com/office/drawing/2014/main" id="{97FA63CB-8438-6845-88F8-0A753737F760}"/>
              </a:ext>
            </a:extLst>
          </p:cNvPr>
          <p:cNvSpPr/>
          <p:nvPr/>
        </p:nvSpPr>
        <p:spPr>
          <a:xfrm>
            <a:off x="9567676" y="3059063"/>
            <a:ext cx="2178371" cy="1666007"/>
          </a:xfrm>
          <a:prstGeom prst="roundRect">
            <a:avLst>
              <a:gd name="adj" fmla="val 9827"/>
            </a:avLst>
          </a:prstGeom>
          <a:solidFill>
            <a:schemeClr val="bg1"/>
          </a:solidFill>
          <a:ln w="28575">
            <a:solidFill>
              <a:srgbClr val="58B947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0F5DDE2-C380-2B46-99D0-B2C07E936114}"/>
              </a:ext>
            </a:extLst>
          </p:cNvPr>
          <p:cNvSpPr txBox="1"/>
          <p:nvPr/>
        </p:nvSpPr>
        <p:spPr>
          <a:xfrm>
            <a:off x="9728745" y="3302803"/>
            <a:ext cx="1856232" cy="101566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384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Streamlines absence management by ensuring real-time  case setup, claim status, payroll and time/attendance</a:t>
            </a:r>
          </a:p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384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is up to date for continuous and intermittent leaves</a:t>
            </a:r>
          </a:p>
        </p:txBody>
      </p:sp>
      <p:sp>
        <p:nvSpPr>
          <p:cNvPr id="56" name="Rounded Rectangle 55">
            <a:extLst>
              <a:ext uri="{FF2B5EF4-FFF2-40B4-BE49-F238E27FC236}">
                <a16:creationId xmlns:a16="http://schemas.microsoft.com/office/drawing/2014/main" id="{42DFEC56-461B-4545-8BC3-0EDB865FB819}"/>
              </a:ext>
            </a:extLst>
          </p:cNvPr>
          <p:cNvSpPr/>
          <p:nvPr/>
        </p:nvSpPr>
        <p:spPr>
          <a:xfrm>
            <a:off x="451578" y="5085991"/>
            <a:ext cx="1754731" cy="304929"/>
          </a:xfrm>
          <a:prstGeom prst="roundRect">
            <a:avLst/>
          </a:prstGeom>
          <a:solidFill>
            <a:srgbClr val="FFC000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33" b="1" i="0" u="none" strike="noStrike" kern="1200" cap="none" spc="0" normalizeH="0" baseline="0" noProof="0" dirty="0">
                <a:ln>
                  <a:noFill/>
                </a:ln>
                <a:solidFill>
                  <a:srgbClr val="00384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Implementation</a:t>
            </a:r>
          </a:p>
        </p:txBody>
      </p:sp>
      <p:sp>
        <p:nvSpPr>
          <p:cNvPr id="57" name="Rounded Rectangle 56">
            <a:extLst>
              <a:ext uri="{FF2B5EF4-FFF2-40B4-BE49-F238E27FC236}">
                <a16:creationId xmlns:a16="http://schemas.microsoft.com/office/drawing/2014/main" id="{214ACAB3-46C6-B04B-BFFA-4E135A5DB101}"/>
              </a:ext>
            </a:extLst>
          </p:cNvPr>
          <p:cNvSpPr/>
          <p:nvPr/>
        </p:nvSpPr>
        <p:spPr>
          <a:xfrm>
            <a:off x="2819401" y="5088337"/>
            <a:ext cx="1754731" cy="304929"/>
          </a:xfrm>
          <a:prstGeom prst="roundRect">
            <a:avLst/>
          </a:prstGeom>
          <a:solidFill>
            <a:srgbClr val="FFC000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33" b="1" i="0" u="none" strike="noStrike" kern="1200" cap="none" spc="0" normalizeH="0" baseline="0" noProof="0">
                <a:ln>
                  <a:noFill/>
                </a:ln>
                <a:solidFill>
                  <a:srgbClr val="00384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Eligibility</a:t>
            </a:r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C2228BB0-31C6-8C46-9178-E9D4B635CEF9}"/>
              </a:ext>
            </a:extLst>
          </p:cNvPr>
          <p:cNvSpPr/>
          <p:nvPr/>
        </p:nvSpPr>
        <p:spPr>
          <a:xfrm>
            <a:off x="5188991" y="5088336"/>
            <a:ext cx="1754731" cy="304929"/>
          </a:xfrm>
          <a:prstGeom prst="roundRect">
            <a:avLst/>
          </a:prstGeom>
          <a:solidFill>
            <a:srgbClr val="FFC000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33" b="1" i="0" u="none" strike="noStrike" kern="1200" cap="none" spc="0" normalizeH="0" baseline="0" noProof="0" dirty="0">
                <a:ln>
                  <a:noFill/>
                </a:ln>
                <a:solidFill>
                  <a:srgbClr val="00384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Enrollment/EOI</a:t>
            </a:r>
          </a:p>
        </p:txBody>
      </p:sp>
      <p:sp>
        <p:nvSpPr>
          <p:cNvPr id="59" name="Rounded Rectangle 58">
            <a:extLst>
              <a:ext uri="{FF2B5EF4-FFF2-40B4-BE49-F238E27FC236}">
                <a16:creationId xmlns:a16="http://schemas.microsoft.com/office/drawing/2014/main" id="{96CD7C06-756F-C242-ADAF-9544F60136B9}"/>
              </a:ext>
            </a:extLst>
          </p:cNvPr>
          <p:cNvSpPr/>
          <p:nvPr/>
        </p:nvSpPr>
        <p:spPr>
          <a:xfrm>
            <a:off x="7462424" y="5099056"/>
            <a:ext cx="1754731" cy="304929"/>
          </a:xfrm>
          <a:prstGeom prst="roundRect">
            <a:avLst/>
          </a:prstGeom>
          <a:solidFill>
            <a:srgbClr val="FFC000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33" b="1" i="0" u="none" strike="noStrike" kern="1200" cap="none" spc="0" normalizeH="0" baseline="0" noProof="0">
                <a:ln>
                  <a:noFill/>
                </a:ln>
                <a:solidFill>
                  <a:srgbClr val="00384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Billing</a:t>
            </a:r>
          </a:p>
        </p:txBody>
      </p:sp>
      <p:sp>
        <p:nvSpPr>
          <p:cNvPr id="60" name="Rounded Rectangle 59">
            <a:extLst>
              <a:ext uri="{FF2B5EF4-FFF2-40B4-BE49-F238E27FC236}">
                <a16:creationId xmlns:a16="http://schemas.microsoft.com/office/drawing/2014/main" id="{E50B134D-A267-CF4C-9F1F-9A2C054920D5}"/>
              </a:ext>
            </a:extLst>
          </p:cNvPr>
          <p:cNvSpPr/>
          <p:nvPr/>
        </p:nvSpPr>
        <p:spPr>
          <a:xfrm>
            <a:off x="9779495" y="5099057"/>
            <a:ext cx="1754731" cy="304929"/>
          </a:xfrm>
          <a:prstGeom prst="roundRect">
            <a:avLst/>
          </a:prstGeom>
          <a:solidFill>
            <a:srgbClr val="FFC000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33" b="1" i="0" u="none" strike="noStrike" kern="1200" cap="none" spc="0" normalizeH="0" baseline="0" noProof="0">
                <a:ln>
                  <a:noFill/>
                </a:ln>
                <a:solidFill>
                  <a:srgbClr val="00384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Claims Management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1127709" y="4437751"/>
            <a:ext cx="503970" cy="503970"/>
            <a:chOff x="1127709" y="3326992"/>
            <a:chExt cx="503970" cy="503970"/>
          </a:xfrm>
        </p:grpSpPr>
        <p:sp>
          <p:nvSpPr>
            <p:cNvPr id="64" name="Oval 63"/>
            <p:cNvSpPr/>
            <p:nvPr/>
          </p:nvSpPr>
          <p:spPr>
            <a:xfrm>
              <a:off x="1127709" y="3326992"/>
              <a:ext cx="503970" cy="503970"/>
            </a:xfrm>
            <a:prstGeom prst="ellipse">
              <a:avLst/>
            </a:prstGeom>
            <a:solidFill>
              <a:srgbClr val="004C6C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65" name="Picture 6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131" t="36185" r="33282" b="38817"/>
            <a:stretch/>
          </p:blipFill>
          <p:spPr>
            <a:xfrm>
              <a:off x="1190064" y="3437773"/>
              <a:ext cx="387460" cy="295353"/>
            </a:xfrm>
            <a:prstGeom prst="rect">
              <a:avLst/>
            </a:prstGeom>
          </p:spPr>
        </p:pic>
      </p:grpSp>
      <p:pic>
        <p:nvPicPr>
          <p:cNvPr id="68" name="Picture 67">
            <a:extLst>
              <a:ext uri="{FF2B5EF4-FFF2-40B4-BE49-F238E27FC236}">
                <a16:creationId xmlns:a16="http://schemas.microsoft.com/office/drawing/2014/main" id="{1D78AD98-CDF2-0E42-8376-173696AF4A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7029" y="1628358"/>
            <a:ext cx="638574" cy="438660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2174" y="1575482"/>
            <a:ext cx="585216" cy="585216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40F21348-229A-8347-88C1-3218AF1E2C5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122" y="1628358"/>
            <a:ext cx="405884" cy="447398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AE17287B-9FA4-8648-9BA1-DB6240E3C76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055585" y="1690555"/>
            <a:ext cx="568408" cy="385201"/>
          </a:xfrm>
          <a:prstGeom prst="rect">
            <a:avLst/>
          </a:prstGeom>
        </p:spPr>
      </p:pic>
      <p:grpSp>
        <p:nvGrpSpPr>
          <p:cNvPr id="74" name="Group 73"/>
          <p:cNvGrpSpPr/>
          <p:nvPr/>
        </p:nvGrpSpPr>
        <p:grpSpPr>
          <a:xfrm>
            <a:off x="8087804" y="4437751"/>
            <a:ext cx="503970" cy="503970"/>
            <a:chOff x="5761854" y="3326992"/>
            <a:chExt cx="503970" cy="503970"/>
          </a:xfrm>
        </p:grpSpPr>
        <p:sp>
          <p:nvSpPr>
            <p:cNvPr id="75" name="Oval 74"/>
            <p:cNvSpPr/>
            <p:nvPr/>
          </p:nvSpPr>
          <p:spPr>
            <a:xfrm>
              <a:off x="5761854" y="3326992"/>
              <a:ext cx="503970" cy="503970"/>
            </a:xfrm>
            <a:prstGeom prst="ellipse">
              <a:avLst/>
            </a:prstGeom>
            <a:solidFill>
              <a:srgbClr val="00A5AD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76" name="Picture 7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131" t="36185" r="33282" b="38817"/>
            <a:stretch/>
          </p:blipFill>
          <p:spPr>
            <a:xfrm>
              <a:off x="5824209" y="3437773"/>
              <a:ext cx="387460" cy="295353"/>
            </a:xfrm>
            <a:prstGeom prst="rect">
              <a:avLst/>
            </a:prstGeom>
          </p:spPr>
        </p:pic>
      </p:grpSp>
      <p:grpSp>
        <p:nvGrpSpPr>
          <p:cNvPr id="77" name="Group 76"/>
          <p:cNvGrpSpPr/>
          <p:nvPr/>
        </p:nvGrpSpPr>
        <p:grpSpPr>
          <a:xfrm>
            <a:off x="10387120" y="4437751"/>
            <a:ext cx="503970" cy="503970"/>
            <a:chOff x="5761854" y="3326992"/>
            <a:chExt cx="503970" cy="503970"/>
          </a:xfrm>
        </p:grpSpPr>
        <p:sp>
          <p:nvSpPr>
            <p:cNvPr id="78" name="Oval 77"/>
            <p:cNvSpPr/>
            <p:nvPr/>
          </p:nvSpPr>
          <p:spPr>
            <a:xfrm>
              <a:off x="5761854" y="3326992"/>
              <a:ext cx="503970" cy="503970"/>
            </a:xfrm>
            <a:prstGeom prst="ellipse">
              <a:avLst/>
            </a:prstGeom>
            <a:solidFill>
              <a:srgbClr val="58B947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79" name="Picture 7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131" t="36185" r="33282" b="38817"/>
            <a:stretch/>
          </p:blipFill>
          <p:spPr>
            <a:xfrm>
              <a:off x="5824209" y="3437773"/>
              <a:ext cx="387460" cy="295353"/>
            </a:xfrm>
            <a:prstGeom prst="rect">
              <a:avLst/>
            </a:prstGeom>
          </p:spPr>
        </p:pic>
      </p:grpSp>
      <p:pic>
        <p:nvPicPr>
          <p:cNvPr id="80" name="Picture 79"/>
          <p:cNvPicPr>
            <a:picLocks noChangeAspect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0129"/>
          <a:stretch/>
        </p:blipFill>
        <p:spPr>
          <a:xfrm>
            <a:off x="10297728" y="1540889"/>
            <a:ext cx="682753" cy="613597"/>
          </a:xfrm>
          <a:prstGeom prst="rect">
            <a:avLst/>
          </a:prstGeom>
        </p:spPr>
      </p:pic>
      <p:grpSp>
        <p:nvGrpSpPr>
          <p:cNvPr id="87" name="Group 86"/>
          <p:cNvGrpSpPr/>
          <p:nvPr/>
        </p:nvGrpSpPr>
        <p:grpSpPr>
          <a:xfrm>
            <a:off x="8399598" y="5590200"/>
            <a:ext cx="1168078" cy="1168078"/>
            <a:chOff x="1646726" y="5590200"/>
            <a:chExt cx="1168078" cy="1168078"/>
          </a:xfrm>
        </p:grpSpPr>
        <p:sp>
          <p:nvSpPr>
            <p:cNvPr id="86" name="Oval 85"/>
            <p:cNvSpPr/>
            <p:nvPr/>
          </p:nvSpPr>
          <p:spPr>
            <a:xfrm>
              <a:off x="1805169" y="5727735"/>
              <a:ext cx="911979" cy="91197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85" name="Picture 84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6726" y="5590200"/>
              <a:ext cx="1168078" cy="116807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7206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API connectivity for real-time data exchange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API connectivity for real-time data exchange</dc:title>
  <dc:creator>Nora McNeil</dc:creator>
  <cp:lastModifiedBy>Nora McNeil</cp:lastModifiedBy>
  <cp:revision>1</cp:revision>
  <dcterms:created xsi:type="dcterms:W3CDTF">2021-07-06T16:23:14Z</dcterms:created>
  <dcterms:modified xsi:type="dcterms:W3CDTF">2021-07-06T16:23:39Z</dcterms:modified>
</cp:coreProperties>
</file>